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g/xtvNW+sEDkjTI85F/izBdUx0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276600" cy="53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281488" y="0"/>
            <a:ext cx="3276600" cy="53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573088" y="1336675"/>
            <a:ext cx="6413500" cy="3608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0155238"/>
            <a:ext cx="3276600" cy="5365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 txBox="1"/>
          <p:nvPr>
            <p:ph idx="1" type="body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:notes"/>
          <p:cNvSpPr/>
          <p:nvPr>
            <p:ph idx="2" type="sldImg"/>
          </p:nvPr>
        </p:nvSpPr>
        <p:spPr>
          <a:xfrm>
            <a:off x="573088" y="1336675"/>
            <a:ext cx="6413500" cy="3608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:notes"/>
          <p:cNvSpPr txBox="1"/>
          <p:nvPr>
            <p:ph idx="1" type="body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2:notes"/>
          <p:cNvSpPr/>
          <p:nvPr>
            <p:ph idx="2" type="sldImg"/>
          </p:nvPr>
        </p:nvSpPr>
        <p:spPr>
          <a:xfrm>
            <a:off x="573088" y="1336675"/>
            <a:ext cx="6413500" cy="3608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:notes"/>
          <p:cNvSpPr/>
          <p:nvPr>
            <p:ph idx="2" type="sldImg"/>
          </p:nvPr>
        </p:nvSpPr>
        <p:spPr>
          <a:xfrm>
            <a:off x="573088" y="1336675"/>
            <a:ext cx="6413500" cy="3608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3:notes"/>
          <p:cNvSpPr txBox="1"/>
          <p:nvPr>
            <p:ph idx="1" type="body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3:notes"/>
          <p:cNvSpPr txBox="1"/>
          <p:nvPr>
            <p:ph idx="12" type="sldNum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:notes"/>
          <p:cNvSpPr txBox="1"/>
          <p:nvPr>
            <p:ph idx="1" type="body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4:notes"/>
          <p:cNvSpPr/>
          <p:nvPr>
            <p:ph idx="2" type="sldImg"/>
          </p:nvPr>
        </p:nvSpPr>
        <p:spPr>
          <a:xfrm>
            <a:off x="573088" y="1336675"/>
            <a:ext cx="6413500" cy="3608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:notes"/>
          <p:cNvSpPr txBox="1"/>
          <p:nvPr>
            <p:ph idx="1" type="body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5:notes"/>
          <p:cNvSpPr/>
          <p:nvPr>
            <p:ph idx="2" type="sldImg"/>
          </p:nvPr>
        </p:nvSpPr>
        <p:spPr>
          <a:xfrm>
            <a:off x="573088" y="1336675"/>
            <a:ext cx="6413500" cy="3608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1"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"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2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17"/>
          <p:cNvSpPr txBox="1"/>
          <p:nvPr>
            <p:ph idx="4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8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1"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8"/>
          <p:cNvSpPr txBox="1"/>
          <p:nvPr>
            <p:ph idx="2"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3"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4"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18"/>
          <p:cNvSpPr txBox="1"/>
          <p:nvPr>
            <p:ph idx="5"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8"/>
          <p:cNvSpPr txBox="1"/>
          <p:nvPr>
            <p:ph idx="6"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9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0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1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idx="1"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3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3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3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6"/>
          <p:cNvSpPr txBox="1"/>
          <p:nvPr>
            <p:ph idx="10"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1"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2"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Google Shape;14;p6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"/>
          <p:cNvSpPr txBox="1"/>
          <p:nvPr/>
        </p:nvSpPr>
        <p:spPr>
          <a:xfrm>
            <a:off x="0" y="0"/>
            <a:ext cx="12191760" cy="685764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1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2656731" y="257983"/>
            <a:ext cx="6878297" cy="162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COORDENADORIA</a:t>
            </a:r>
            <a:r>
              <a:rPr b="1" lang="pt-B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CONTABILIDADE - CCONTAB</a:t>
            </a:r>
            <a:endParaRPr b="0" sz="18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043902" y="2646495"/>
            <a:ext cx="6103954" cy="2337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EQUIPE: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VILMA MARTINS DE ATAÍDE </a:t>
            </a:r>
            <a:r>
              <a:rPr b="0" lang="pt-BR" sz="18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Contadora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18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Coordenadora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MARILDA CRISTINA PRIORI </a:t>
            </a:r>
            <a:r>
              <a:rPr b="0" lang="pt-BR" sz="18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Assistente em </a:t>
            </a:r>
            <a:r>
              <a:rPr lang="pt-B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Administração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18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Vice-Coordenadora</a:t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"/>
          <p:cNvSpPr txBox="1"/>
          <p:nvPr/>
        </p:nvSpPr>
        <p:spPr>
          <a:xfrm>
            <a:off x="0" y="-8708"/>
            <a:ext cx="12191760" cy="685764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1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2"/>
          <p:cNvSpPr txBox="1"/>
          <p:nvPr/>
        </p:nvSpPr>
        <p:spPr>
          <a:xfrm>
            <a:off x="2298240" y="877320"/>
            <a:ext cx="7402680" cy="957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0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DIAGNÓSTICO SITUACIONAL DA UNIDADE</a:t>
            </a:r>
            <a:endParaRPr b="0" sz="20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"/>
          <p:cNvSpPr/>
          <p:nvPr/>
        </p:nvSpPr>
        <p:spPr>
          <a:xfrm>
            <a:off x="395280" y="1834920"/>
            <a:ext cx="11429640" cy="3968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Coordenadoria estratégica e complexa que consolida todas as demais.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1800" u="sng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DESAFIOS: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Ausência de experiência e atuação anterior;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Quadro reduzido;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Entender as demandas e obrigatoriedades da coordenadoria e seus usuários;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lang="pt-BR" sz="18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Busca de conhecimento, em pandemia e home office;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1800" u="sng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SOLUÇÕES: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Treinamento e </a:t>
            </a: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compromisso com o desafio;</a:t>
            </a:r>
            <a:endParaRPr/>
          </a:p>
          <a:p>
            <a:pPr indent="-285480" lvl="0" marL="28584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0" lang="pt-BR" sz="18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struturação, alinhamento, definição de prioridades diante de um vasto campo de análises e decisões;</a:t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lang="pt-BR" sz="1800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Trabalho híbrido.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800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60"/>
            <a:ext cx="12191760" cy="685764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3"/>
          <p:cNvSpPr txBox="1"/>
          <p:nvPr/>
        </p:nvSpPr>
        <p:spPr>
          <a:xfrm>
            <a:off x="3183120" y="1396440"/>
            <a:ext cx="5430600" cy="462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PRINCIPAIS AÇÕES REALIZADAS NOS ÚLTIMOS 6 MESES </a:t>
            </a:r>
            <a:endParaRPr b="0" sz="18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3"/>
          <p:cNvSpPr/>
          <p:nvPr/>
        </p:nvSpPr>
        <p:spPr>
          <a:xfrm>
            <a:off x="836022" y="2074877"/>
            <a:ext cx="2821577" cy="1718228"/>
          </a:xfrm>
          <a:prstGeom prst="ellipse">
            <a:avLst/>
          </a:prstGeom>
          <a:noFill/>
          <a:ln cap="flat" cmpd="sng" w="25400">
            <a:solidFill>
              <a:srgbClr val="B74607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Obrigações continuadas junto a órgãos superiores.</a:t>
            </a:r>
            <a:endParaRPr/>
          </a:p>
        </p:txBody>
      </p:sp>
      <p:sp>
        <p:nvSpPr>
          <p:cNvPr id="85" name="Google Shape;85;p3"/>
          <p:cNvSpPr/>
          <p:nvPr/>
        </p:nvSpPr>
        <p:spPr>
          <a:xfrm>
            <a:off x="7585494" y="2074877"/>
            <a:ext cx="2706123" cy="1774954"/>
          </a:xfrm>
          <a:prstGeom prst="ellipse">
            <a:avLst/>
          </a:prstGeom>
          <a:noFill/>
          <a:ln cap="flat" cmpd="sng" w="25400">
            <a:solidFill>
              <a:srgbClr val="B74607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Atendimento aos diversos usuários internos.</a:t>
            </a:r>
            <a:endParaRPr/>
          </a:p>
        </p:txBody>
      </p:sp>
      <p:sp>
        <p:nvSpPr>
          <p:cNvPr id="86" name="Google Shape;86;p3"/>
          <p:cNvSpPr/>
          <p:nvPr/>
        </p:nvSpPr>
        <p:spPr>
          <a:xfrm>
            <a:off x="836023" y="4008582"/>
            <a:ext cx="2821577" cy="1718228"/>
          </a:xfrm>
          <a:prstGeom prst="ellipse">
            <a:avLst/>
          </a:prstGeom>
          <a:noFill/>
          <a:ln cap="flat" cmpd="sng" w="25400">
            <a:solidFill>
              <a:srgbClr val="B74607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Reuniões;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Fóruns 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Cursos.</a:t>
            </a:r>
            <a:endParaRPr/>
          </a:p>
        </p:txBody>
      </p:sp>
      <p:sp>
        <p:nvSpPr>
          <p:cNvPr id="87" name="Google Shape;87;p3"/>
          <p:cNvSpPr/>
          <p:nvPr/>
        </p:nvSpPr>
        <p:spPr>
          <a:xfrm>
            <a:off x="7527768" y="4082220"/>
            <a:ext cx="2821577" cy="1718228"/>
          </a:xfrm>
          <a:prstGeom prst="ellipse">
            <a:avLst/>
          </a:prstGeom>
          <a:noFill/>
          <a:ln cap="flat" cmpd="sng" w="25400">
            <a:solidFill>
              <a:srgbClr val="B74607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Conciliações e ajustes contábeis.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0" y="-212840"/>
            <a:ext cx="12191760" cy="685764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4"/>
          <p:cNvSpPr txBox="1"/>
          <p:nvPr/>
        </p:nvSpPr>
        <p:spPr>
          <a:xfrm>
            <a:off x="3380700" y="1210281"/>
            <a:ext cx="5430600" cy="5000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PLANEJAMENTO PARA OS PRÓXIMOS 6 MESES</a:t>
            </a:r>
            <a:endParaRPr b="0" sz="18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4"/>
          <p:cNvSpPr/>
          <p:nvPr/>
        </p:nvSpPr>
        <p:spPr>
          <a:xfrm>
            <a:off x="847762" y="1810338"/>
            <a:ext cx="2821577" cy="1718228"/>
          </a:xfrm>
          <a:prstGeom prst="ellipse">
            <a:avLst/>
          </a:prstGeom>
          <a:noFill/>
          <a:ln cap="flat" cmpd="sng" w="25400">
            <a:solidFill>
              <a:srgbClr val="B74607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Obrigação continuada junto a órgãos superiores.</a:t>
            </a:r>
            <a:endParaRPr/>
          </a:p>
        </p:txBody>
      </p:sp>
      <p:sp>
        <p:nvSpPr>
          <p:cNvPr id="95" name="Google Shape;95;p4"/>
          <p:cNvSpPr/>
          <p:nvPr/>
        </p:nvSpPr>
        <p:spPr>
          <a:xfrm>
            <a:off x="847762" y="3714464"/>
            <a:ext cx="2821577" cy="1718228"/>
          </a:xfrm>
          <a:prstGeom prst="ellipse">
            <a:avLst/>
          </a:prstGeom>
          <a:noFill/>
          <a:ln cap="flat" cmpd="sng" w="25400">
            <a:solidFill>
              <a:srgbClr val="B74607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Reuniões;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Fóruns 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Cursos.</a:t>
            </a:r>
            <a:endParaRPr/>
          </a:p>
        </p:txBody>
      </p:sp>
      <p:sp>
        <p:nvSpPr>
          <p:cNvPr id="96" name="Google Shape;96;p4"/>
          <p:cNvSpPr/>
          <p:nvPr/>
        </p:nvSpPr>
        <p:spPr>
          <a:xfrm>
            <a:off x="7585493" y="1753612"/>
            <a:ext cx="2706123" cy="1774954"/>
          </a:xfrm>
          <a:prstGeom prst="ellipse">
            <a:avLst/>
          </a:prstGeom>
          <a:noFill/>
          <a:ln cap="flat" cmpd="sng" w="25400">
            <a:solidFill>
              <a:srgbClr val="B74607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Atendimento aos diversos usuários internos.</a:t>
            </a:r>
            <a:endParaRPr/>
          </a:p>
        </p:txBody>
      </p:sp>
      <p:sp>
        <p:nvSpPr>
          <p:cNvPr id="97" name="Google Shape;97;p4"/>
          <p:cNvSpPr/>
          <p:nvPr/>
        </p:nvSpPr>
        <p:spPr>
          <a:xfrm>
            <a:off x="7656515" y="3781543"/>
            <a:ext cx="2821577" cy="1718228"/>
          </a:xfrm>
          <a:prstGeom prst="ellipse">
            <a:avLst/>
          </a:prstGeom>
          <a:noFill/>
          <a:ln cap="flat" cmpd="sng" w="25400">
            <a:solidFill>
              <a:srgbClr val="B74607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Intensificar</a:t>
            </a: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conciliações e ajustes contábeis.</a:t>
            </a:r>
            <a:endParaRPr/>
          </a:p>
        </p:txBody>
      </p:sp>
      <p:sp>
        <p:nvSpPr>
          <p:cNvPr id="98" name="Google Shape;98;p4"/>
          <p:cNvSpPr/>
          <p:nvPr/>
        </p:nvSpPr>
        <p:spPr>
          <a:xfrm>
            <a:off x="4210758" y="2855350"/>
            <a:ext cx="2821577" cy="1718228"/>
          </a:xfrm>
          <a:prstGeom prst="ellipse">
            <a:avLst/>
          </a:prstGeom>
          <a:noFill/>
          <a:ln cap="flat" cmpd="sng" w="25400">
            <a:solidFill>
              <a:srgbClr val="B74607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Buscar refletir a realidade da UFSCar.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5"/>
          <p:cNvSpPr txBox="1"/>
          <p:nvPr/>
        </p:nvSpPr>
        <p:spPr>
          <a:xfrm>
            <a:off x="2917371" y="1482840"/>
            <a:ext cx="6365965" cy="413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PROPOSTA DE READEQUAÇÃO DA COORDENADORIA E EQUIPE</a:t>
            </a:r>
            <a:endParaRPr b="0" sz="18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5"/>
          <p:cNvSpPr txBox="1"/>
          <p:nvPr/>
        </p:nvSpPr>
        <p:spPr>
          <a:xfrm>
            <a:off x="392911" y="2216058"/>
            <a:ext cx="11405937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Recomposição do quadro de pessoal da coordenadoria.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ProAd x ProGPe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Processo: 23112.001266/2021-41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Processo: 23112.004371/2021-31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2021-06-16T16:27:33Z</dcterms:created>
  <dc:creator>Luciana Carvalho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5</vt:i4>
  </property>
</Properties>
</file>